
<file path=[Content_Types].xml><?xml version="1.0" encoding="utf-8"?>
<Types xmlns="http://schemas.openxmlformats.org/package/2006/content-types">
  <Default Extension="jpeg" ContentType="image/jpeg"/>
  <Default Extension="m4a" ContentType="audi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3" r:id="rId1"/>
  </p:sldMasterIdLst>
  <p:notesMasterIdLst>
    <p:notesMasterId r:id="rId2"/>
  </p:notesMasterIdLst>
  <p:sldIdLst>
    <p:sldId id="261" r:id="rId3"/>
    <p:sldId id="257" r:id="rId4"/>
    <p:sldId id="259" r:id="rId5"/>
    <p:sldId id="267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4" r:id="rId14"/>
    <p:sldId id="305" r:id="rId15"/>
    <p:sldId id="306" r:id="rId16"/>
    <p:sldId id="307" r:id="rId17"/>
    <p:sldId id="308" r:id="rId18"/>
    <p:sldId id="309" r:id="rId19"/>
    <p:sldId id="317" r:id="rId20"/>
    <p:sldId id="313" r:id="rId21"/>
    <p:sldId id="314" r:id="rId22"/>
    <p:sldId id="316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6" y="348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224" y="68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presProps" Target="presProps.xml"  /><Relationship Id="rId25" Type="http://schemas.openxmlformats.org/officeDocument/2006/relationships/viewProps" Target="viewProps.xml"  /><Relationship Id="rId26" Type="http://schemas.openxmlformats.org/officeDocument/2006/relationships/theme" Target="theme/theme1.xml"  /><Relationship Id="rId27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4705E3F1-9E24-4137-A7AD-77824F47405A}" type="datetime1">
              <a:rPr lang="ko-KR" altLang="en-US"/>
              <a:pPr lvl="0">
                <a:defRPr/>
              </a:pPr>
              <a:t>2021-12-08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3C493BA-B07E-4F2A-B682-3D907DCF44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3C493BA-B07E-4F2A-B682-3D907DCF44DE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3C493BA-B07E-4F2A-B682-3D907DCF44DE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3C493BA-B07E-4F2A-B682-3D907DCF44DE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3C493BA-B07E-4F2A-B682-3D907DCF44DE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3C493BA-B07E-4F2A-B682-3D907DCF44DE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3C493BA-B07E-4F2A-B682-3D907DCF44DE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3C493BA-B07E-4F2A-B682-3D907DCF44DE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34F27A-5A60-45DB-BAE2-E43934C033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D486E2-A4B8-4CA5-A6C7-9F61EEE943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657D2A-A068-4555-972B-0253E1DD7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E5FC9F-0484-4249-904D-77453028F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00A03D-3E72-4ED3-B5F7-97F44EE5B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619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8707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289F6F-3F01-486E-AB7E-0F29456AD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9BC465-882C-4451-BC77-583216B48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98F35A-02B4-43A8-BE81-975FE41EA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A3B8EB-EE6B-44B6-87CC-5B7498C52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A86EE5-720E-40FD-A31A-0114545D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97C35F-023D-43DE-996E-2FD59EAED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595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420619-118B-45D6-9B72-88F47E714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25920C-5C6D-4AB3-8C86-13E1AE9F5B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DD3FE2-1958-4307-880C-CDA922849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EE45D6-2203-445C-BBFE-4C52A3E0E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EEF8E3-E2A6-4D02-B366-428EB14A5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17E2D4-F15E-4CCB-A904-DB5A6A9DD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415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DFF4D-74C5-4A8F-A4DB-36EAF1C22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D1AE9C-DA01-4E83-B8FF-E47A497D8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FF46F4-AA10-44D9-9744-E571844F5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19DD27-6563-4F15-9452-E703E9721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F322FE-9472-4C0B-9661-028898DA8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207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2CCF49-B7DF-4858-B1A2-BC17DB5C52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00EFA2-101E-46F3-B311-AF8A705EF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879A93-0FE3-4316-80DE-B2A06D58F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5D3D2-E036-4638-9978-14824ABD8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A68F3D-7B74-4736-8957-E72288034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78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07905-A7E4-4B7F-B181-77149C63A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0883A1-C37F-44D0-94FC-18F320A6E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7CF9B0-08BD-4BF8-B435-7DAF7FA71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043FBF-9446-4679-8A86-5A09CD8F5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79E10C-700D-4C32-B183-1144091FC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786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783F4A-FFCB-49AB-8F19-AB605507A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B75514-8705-48D1-B364-1BED9D613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6A5A26-2F64-4F3E-9FAF-4585602C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4FC25E-69E4-492F-BFC9-C294750B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9EE24F-192E-4058-A6E2-E8F171BD7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511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74F297-8CB3-4FEE-AE9B-928461131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04DC94-2CF2-45A0-BFB9-520DB093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99BF7AE-8437-4CA9-85A9-77DF67B4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E06EFA-029A-49CD-8951-A7F39E00B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BF729C-3ACD-4B96-A5F3-A3779F6B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E25F61-2CE3-468F-A6D6-9A1E8FA9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085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2B6C5-9B8E-4682-B20B-57DC69A8C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322744-C61F-48A7-92BD-1D66E59F5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9DD622-8543-4682-BA67-5F68A520D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A4398A-6C75-4BEF-B442-F706BB4C5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123B71C-87B3-4475-9B09-33B13E9983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78EB855-2A6C-4AB8-8005-EF430414F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1B4007-B728-4290-B8F7-49BB76F51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5775B8-4718-4BF9-9829-3C2F4978A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699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A4F7C3-0B9F-4630-97EA-A03B6314F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1F910E-436D-4AFA-B41C-1D4EDF606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7085397-EDF6-4CBE-8969-D58D58B3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946B52C-8241-4B72-A89A-9A2B3A02A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857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54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 userDrawn="1"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193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bg>
      <p:bgPr>
        <a:pattFill prst="smCheck">
          <a:fgClr>
            <a:schemeClr val="accent1"/>
          </a:fgClr>
          <a:bgClr>
            <a:schemeClr val="accent4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5E6C3BF-240D-44B2-B6E9-6B8BCA94ED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D081DBB-021C-4F6A-8DC0-C83489A6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329AE3C-C68C-4CCE-AFB6-AE7D357C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DA39CC-6014-4EDC-AFF0-C1C9751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CD79C4-A7AF-419E-B33F-9C478B23F256}"/>
              </a:ext>
            </a:extLst>
          </p:cNvPr>
          <p:cNvSpPr/>
          <p:nvPr userDrawn="1"/>
        </p:nvSpPr>
        <p:spPr>
          <a:xfrm>
            <a:off x="292100" y="279400"/>
            <a:ext cx="11607800" cy="6311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558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819E820-297B-4E7A-AD9E-8634E7EF9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ABB5EC-44B3-4634-AAD1-49D244F66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818D3C-048D-4ECB-A1F7-B9AF9E96E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EB1A7-905A-4A11-946A-1796F4F93731}" type="datetimeFigureOut">
              <a:rPr lang="ko-KR" altLang="en-US" smtClean="0"/>
              <a:t>2021-11-20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FF4397-3775-4DE7-8053-A4FD576F50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61BEC1-B2D2-49D8-9F37-C53D11401C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3B91F-C50B-48F2-B4A2-774A28F4BD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03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jpeg"  /><Relationship Id="rId3" Type="http://schemas.openxmlformats.org/officeDocument/2006/relationships/audio" Target="../media/media1.m4a"  /><Relationship Id="rId4" Type="http://schemas.microsoft.com/office/2007/relationships/media" Target="../media/media1.m4a"  /><Relationship Id="rId5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audio" Target="../media/media10.m4a"  /><Relationship Id="rId3" Type="http://schemas.microsoft.com/office/2007/relationships/media" Target="../media/media10.m4a"  /><Relationship Id="rId4" Type="http://schemas.openxmlformats.org/officeDocument/2006/relationships/image" Target="../media/image2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jpeg"  /><Relationship Id="rId3" Type="http://schemas.openxmlformats.org/officeDocument/2006/relationships/audio" Target="../media/media11.m4a"  /><Relationship Id="rId4" Type="http://schemas.microsoft.com/office/2007/relationships/media" Target="../media/media11.m4a"  /><Relationship Id="rId5" Type="http://schemas.openxmlformats.org/officeDocument/2006/relationships/image" Target="../media/image2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9.xml"  /><Relationship Id="rId3" Type="http://schemas.openxmlformats.org/officeDocument/2006/relationships/image" Target="../media/image5.png"  /><Relationship Id="rId4" Type="http://schemas.openxmlformats.org/officeDocument/2006/relationships/audio" Target="../media/media12.m4a"  /><Relationship Id="rId5" Type="http://schemas.microsoft.com/office/2007/relationships/media" Target="../media/media12.m4a"  /><Relationship Id="rId6" Type="http://schemas.openxmlformats.org/officeDocument/2006/relationships/image" Target="../media/image2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9.xml"  /><Relationship Id="rId3" Type="http://schemas.openxmlformats.org/officeDocument/2006/relationships/image" Target="../media/image9.png"  /><Relationship Id="rId4" Type="http://schemas.openxmlformats.org/officeDocument/2006/relationships/audio" Target="../media/media13.m4a"  /><Relationship Id="rId5" Type="http://schemas.microsoft.com/office/2007/relationships/media" Target="../media/media13.m4a"  /><Relationship Id="rId6" Type="http://schemas.openxmlformats.org/officeDocument/2006/relationships/image" Target="../media/image2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9.xml"  /><Relationship Id="rId3" Type="http://schemas.openxmlformats.org/officeDocument/2006/relationships/image" Target="../media/image10.png"  /><Relationship Id="rId4" Type="http://schemas.openxmlformats.org/officeDocument/2006/relationships/audio" Target="../media/media14.m4a"  /><Relationship Id="rId5" Type="http://schemas.microsoft.com/office/2007/relationships/media" Target="../media/media14.m4a"  /><Relationship Id="rId6" Type="http://schemas.openxmlformats.org/officeDocument/2006/relationships/image" Target="../media/image2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9.xml"  /><Relationship Id="rId3" Type="http://schemas.openxmlformats.org/officeDocument/2006/relationships/image" Target="../media/image11.png"  /><Relationship Id="rId4" Type="http://schemas.openxmlformats.org/officeDocument/2006/relationships/audio" Target="../media/media15.m4a"  /><Relationship Id="rId5" Type="http://schemas.microsoft.com/office/2007/relationships/media" Target="../media/media15.m4a"  /><Relationship Id="rId6" Type="http://schemas.openxmlformats.org/officeDocument/2006/relationships/image" Target="../media/image2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9.xml"  /><Relationship Id="rId3" Type="http://schemas.openxmlformats.org/officeDocument/2006/relationships/image" Target="../media/image12.png"  /><Relationship Id="rId4" Type="http://schemas.openxmlformats.org/officeDocument/2006/relationships/audio" Target="../media/media16.m4a"  /><Relationship Id="rId5" Type="http://schemas.microsoft.com/office/2007/relationships/media" Target="../media/media16.m4a"  /><Relationship Id="rId6" Type="http://schemas.openxmlformats.org/officeDocument/2006/relationships/image" Target="../media/image2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9.xml"  /><Relationship Id="rId3" Type="http://schemas.openxmlformats.org/officeDocument/2006/relationships/image" Target="../media/image13.png"  /><Relationship Id="rId4" Type="http://schemas.openxmlformats.org/officeDocument/2006/relationships/image" Target="../media/image14.png"  /><Relationship Id="rId5" Type="http://schemas.openxmlformats.org/officeDocument/2006/relationships/audio" Target="../media/media17.m4a"  /><Relationship Id="rId6" Type="http://schemas.microsoft.com/office/2007/relationships/media" Target="../media/media17.m4a"  /><Relationship Id="rId7" Type="http://schemas.openxmlformats.org/officeDocument/2006/relationships/image" Target="../media/image2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9.xml"  /><Relationship Id="rId3" Type="http://schemas.openxmlformats.org/officeDocument/2006/relationships/image" Target="../media/image15.png"  /><Relationship Id="rId4" Type="http://schemas.openxmlformats.org/officeDocument/2006/relationships/image" Target="../media/image14.png"  /><Relationship Id="rId5" Type="http://schemas.openxmlformats.org/officeDocument/2006/relationships/audio" Target="../media/media18.m4a"  /><Relationship Id="rId6" Type="http://schemas.microsoft.com/office/2007/relationships/media" Target="../media/media18.m4a"  /><Relationship Id="rId7" Type="http://schemas.openxmlformats.org/officeDocument/2006/relationships/image" Target="../media/image2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jpeg"  /><Relationship Id="rId3" Type="http://schemas.openxmlformats.org/officeDocument/2006/relationships/audio" Target="../media/media19.m4a"  /><Relationship Id="rId4" Type="http://schemas.microsoft.com/office/2007/relationships/media" Target="../media/media19.m4a"  /><Relationship Id="rId5" Type="http://schemas.openxmlformats.org/officeDocument/2006/relationships/image" Target="../media/image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jpeg"  /><Relationship Id="rId3" Type="http://schemas.openxmlformats.org/officeDocument/2006/relationships/audio" Target="../media/media2.m4a"  /><Relationship Id="rId4" Type="http://schemas.microsoft.com/office/2007/relationships/media" Target="../media/media2.m4a"  /><Relationship Id="rId5" Type="http://schemas.openxmlformats.org/officeDocument/2006/relationships/image" Target="../media/image2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audio" Target="../media/media20.m4a"  /><Relationship Id="rId3" Type="http://schemas.microsoft.com/office/2007/relationships/media" Target="../media/media20.m4a"  /><Relationship Id="rId4" Type="http://schemas.openxmlformats.org/officeDocument/2006/relationships/image" Target="../media/image16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7.jpeg"  /><Relationship Id="rId3" Type="http://schemas.openxmlformats.org/officeDocument/2006/relationships/audio" Target="../media/media21.m4a"  /><Relationship Id="rId4" Type="http://schemas.microsoft.com/office/2007/relationships/media" Target="../media/media21.m4a"  /><Relationship Id="rId5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jpeg"  /><Relationship Id="rId3" Type="http://schemas.openxmlformats.org/officeDocument/2006/relationships/audio" Target="../media/media3.m4a"  /><Relationship Id="rId4" Type="http://schemas.microsoft.com/office/2007/relationships/media" Target="../media/media3.m4a"  /><Relationship Id="rId5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audio" Target="../media/media4.m4a"  /><Relationship Id="rId3" Type="http://schemas.microsoft.com/office/2007/relationships/media" Target="../media/media4.m4a"  /><Relationship Id="rId4" Type="http://schemas.openxmlformats.org/officeDocument/2006/relationships/image" Target="../media/image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jpeg"  /><Relationship Id="rId3" Type="http://schemas.openxmlformats.org/officeDocument/2006/relationships/audio" Target="../media/media5.m4a"  /><Relationship Id="rId4" Type="http://schemas.microsoft.com/office/2007/relationships/media" Target="../media/media5.m4a"  /><Relationship Id="rId5" Type="http://schemas.openxmlformats.org/officeDocument/2006/relationships/image" Target="../media/image2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image" Target="../media/image5.png"  /><Relationship Id="rId3" Type="http://schemas.openxmlformats.org/officeDocument/2006/relationships/audio" Target="../media/media6.m4a"  /><Relationship Id="rId4" Type="http://schemas.microsoft.com/office/2007/relationships/media" Target="../media/media6.m4a"  /><Relationship Id="rId5" Type="http://schemas.openxmlformats.org/officeDocument/2006/relationships/image" Target="../media/image2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audio" Target="../media/media7.m4a"  /><Relationship Id="rId3" Type="http://schemas.microsoft.com/office/2007/relationships/media" Target="../media/media7.m4a"  /><Relationship Id="rId4" Type="http://schemas.openxmlformats.org/officeDocument/2006/relationships/image" Target="../media/image2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Relationship Id="rId5" Type="http://schemas.openxmlformats.org/officeDocument/2006/relationships/audio" Target="../media/media8.m4a"  /><Relationship Id="rId6" Type="http://schemas.microsoft.com/office/2007/relationships/media" Target="../media/media8.m4a"  /><Relationship Id="rId7" Type="http://schemas.openxmlformats.org/officeDocument/2006/relationships/image" Target="../media/image2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audio" Target="../media/media9.m4a"  /><Relationship Id="rId3" Type="http://schemas.microsoft.com/office/2007/relationships/media" Target="../media/media9.m4a"  /><Relationship Id="rId4" Type="http://schemas.openxmlformats.org/officeDocument/2006/relationships/image" Target="../media/image2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65852" y="2464580"/>
            <a:ext cx="6460295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7200" spc="-300">
                <a:solidFill>
                  <a:schemeClr val="bg1"/>
                </a:solidFill>
                <a:latin typeface="+mj-ea"/>
                <a:ea typeface="+mj-ea"/>
              </a:rPr>
              <a:t>OneHand Player</a:t>
            </a:r>
            <a:endParaRPr lang="en-US" altLang="ko-KR" sz="7200" spc="-30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680916" y="1452880"/>
            <a:ext cx="4830168" cy="0"/>
          </a:xfrm>
          <a:prstGeom prst="line">
            <a:avLst/>
          </a:prstGeom>
          <a:ln>
            <a:solidFill>
              <a:schemeClr val="accent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3680916" y="5374640"/>
            <a:ext cx="4830168" cy="0"/>
          </a:xfrm>
          <a:prstGeom prst="line">
            <a:avLst/>
          </a:prstGeom>
          <a:ln>
            <a:solidFill>
              <a:schemeClr val="accent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826705" y="4401820"/>
            <a:ext cx="2374368" cy="4154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100" spc="-150">
                <a:solidFill>
                  <a:schemeClr val="bg1"/>
                </a:solidFill>
              </a:rPr>
              <a:t>2-5</a:t>
            </a:r>
            <a:r>
              <a:rPr lang="ko-KR" altLang="en-US" sz="2100" spc="-150">
                <a:solidFill>
                  <a:schemeClr val="bg1"/>
                </a:solidFill>
              </a:rPr>
              <a:t>조 졸업작품 발표</a:t>
            </a:r>
            <a:endParaRPr lang="ko-KR" altLang="en-US" sz="2100" spc="-150">
              <a:solidFill>
                <a:schemeClr val="bg1"/>
              </a:solidFill>
            </a:endParaRPr>
          </a:p>
        </p:txBody>
      </p:sp>
      <p:pic>
        <p:nvPicPr>
          <p:cNvPr id="12" name="오디오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920992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개요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178560" y="1275567"/>
            <a:ext cx="346055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200" b="1">
                <a:solidFill>
                  <a:schemeClr val="accent6">
                    <a:lumMod val="75000"/>
                  </a:schemeClr>
                </a:solidFill>
              </a:rPr>
              <a:t>기대 효과</a:t>
            </a:r>
            <a:endParaRPr lang="en-US" altLang="ko-KR" sz="2200" b="1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048067" y="1977209"/>
            <a:ext cx="9103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b="1">
                <a:solidFill>
                  <a:schemeClr val="accent6">
                    <a:lumMod val="75000"/>
                  </a:schemeClr>
                </a:solidFill>
              </a:rPr>
              <a:t>마우스 조작만으로도 대부분의 기능 조작이 가능하여 편의성 </a:t>
            </a: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UP</a:t>
            </a:r>
            <a:endParaRPr lang="ko-KR" altLang="en-US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48067" y="2617296"/>
            <a:ext cx="9103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b="1">
                <a:solidFill>
                  <a:schemeClr val="accent6">
                    <a:lumMod val="75000"/>
                  </a:schemeClr>
                </a:solidFill>
              </a:rPr>
              <a:t>평점</a:t>
            </a: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&amp;</a:t>
            </a:r>
            <a:r>
              <a:rPr lang="ko-KR" altLang="en-US" b="1">
                <a:solidFill>
                  <a:schemeClr val="accent6">
                    <a:lumMod val="75000"/>
                  </a:schemeClr>
                </a:solidFill>
              </a:rPr>
              <a:t>북마크 기능으로 소장중인 영상들의 관리 용이</a:t>
            </a:r>
            <a:endParaRPr lang="ko-KR" altLang="en-US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48067" y="3257383"/>
            <a:ext cx="9103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b="1">
                <a:solidFill>
                  <a:schemeClr val="accent6">
                    <a:lumMod val="75000"/>
                  </a:schemeClr>
                </a:solidFill>
              </a:rPr>
              <a:t>기능 </a:t>
            </a: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ON&amp;OFF</a:t>
            </a:r>
            <a:r>
              <a:rPr lang="ko-KR" altLang="en-US" b="1">
                <a:solidFill>
                  <a:schemeClr val="accent6">
                    <a:lumMod val="75000"/>
                  </a:schemeClr>
                </a:solidFill>
              </a:rPr>
              <a:t>를 이용하여 개인별 맞춤 기능</a:t>
            </a: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 </a:t>
            </a:r>
            <a:endParaRPr lang="ko-KR" altLang="en-US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48067" y="3897470"/>
            <a:ext cx="9103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b="1">
                <a:solidFill>
                  <a:schemeClr val="accent6">
                    <a:lumMod val="75000"/>
                  </a:schemeClr>
                </a:solidFill>
              </a:rPr>
              <a:t>영상 리스트 지원으로 인한 영상 폴더 관리 용이</a:t>
            </a:r>
            <a:endParaRPr lang="ko-KR" altLang="en-US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48067" y="4537557"/>
            <a:ext cx="9103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b="1">
                <a:solidFill>
                  <a:schemeClr val="accent6">
                    <a:lumMod val="75000"/>
                  </a:schemeClr>
                </a:solidFill>
              </a:rPr>
              <a:t>리스트내 검색기능으로 파일 수에 상관없이 찾기 쉬운 편리함</a:t>
            </a:r>
            <a:endParaRPr lang="ko-KR" altLang="en-US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48067" y="5177644"/>
            <a:ext cx="103357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b="1">
                <a:solidFill>
                  <a:schemeClr val="accent6">
                    <a:lumMod val="75000"/>
                  </a:schemeClr>
                </a:solidFill>
              </a:rPr>
              <a:t>특정 시간대별 썸네일 지원 기능으로 해당 구간의 장면 미리알기 용이</a:t>
            </a:r>
            <a:endParaRPr lang="ko-KR" altLang="en-US" b="1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8" name="오디오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 rot="0">
            <a:off x="-9497" y="0"/>
            <a:ext cx="12210994" cy="6858000"/>
            <a:chOff x="0" y="0"/>
            <a:chExt cx="12192000" cy="685800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53440" y="3361451"/>
              <a:ext cx="2154606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>
                  <a:solidFill>
                    <a:schemeClr val="bg1"/>
                  </a:solidFill>
                </a:rPr>
                <a:t>작품 설명</a:t>
              </a:r>
              <a:endParaRPr lang="en-US" altLang="ko-KR" sz="3600">
                <a:solidFill>
                  <a:schemeClr val="bg1"/>
                </a:solidFill>
              </a:endParaRPr>
            </a:p>
          </p:txBody>
        </p:sp>
        <p:cxnSp>
          <p:nvCxnSpPr>
            <p:cNvPr id="8" name="직선 연결선 7"/>
            <p:cNvCxnSpPr/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853440" y="2865120"/>
              <a:ext cx="856785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>
                  <a:solidFill>
                    <a:schemeClr val="bg1"/>
                  </a:solidFill>
                </a:rPr>
                <a:t>Part 3 </a:t>
              </a:r>
              <a:endParaRPr lang="ko-KR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278427" y="1774026"/>
            <a:ext cx="6415341" cy="3516018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048959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작품 설명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278428" y="1199331"/>
            <a:ext cx="34605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</a:rPr>
              <a:t>플레이어 시작 화면</a:t>
            </a:r>
            <a:endParaRPr lang="en-US" altLang="ko-KR" sz="2400" b="1"/>
          </a:p>
        </p:txBody>
      </p:sp>
      <p:sp>
        <p:nvSpPr>
          <p:cNvPr id="32" name="TextBox 31"/>
          <p:cNvSpPr txBox="1"/>
          <p:nvPr/>
        </p:nvSpPr>
        <p:spPr>
          <a:xfrm>
            <a:off x="7791117" y="2345736"/>
            <a:ext cx="34605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플레이어 실행시 보이는 화면</a:t>
            </a: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14579" y="2684290"/>
            <a:ext cx="34605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플레이어의 타이틀 화면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별다른 기능 </a:t>
            </a:r>
            <a:r>
              <a:rPr lang="en-US" altLang="ko-KR" sz="1400" b="1">
                <a:solidFill>
                  <a:schemeClr val="accent6">
                    <a:lumMod val="75000"/>
                  </a:schemeClr>
                </a:solidFill>
              </a:rPr>
              <a:t>x</a:t>
            </a: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어두운 색상으로 시야보호</a:t>
            </a: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말풍선: 타원형 8"/>
          <p:cNvSpPr/>
          <p:nvPr/>
        </p:nvSpPr>
        <p:spPr>
          <a:xfrm>
            <a:off x="4502085" y="5290044"/>
            <a:ext cx="4074289" cy="1264973"/>
          </a:xfrm>
          <a:prstGeom prst="wedgeEllipseCallout">
            <a:avLst>
              <a:gd name="adj1" fmla="val -108495"/>
              <a:gd name="adj2" fmla="val -121997"/>
            </a:avLst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해당 불러오기 버튼을 통하여 홈 폴더를 불러올수 있음</a:t>
            </a:r>
            <a:endParaRPr lang="ko-KR" altLang="en-US" sz="160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278428" y="1774025"/>
            <a:ext cx="6389228" cy="3593941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048959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작품 설명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말풍선: 타원형 8"/>
          <p:cNvSpPr/>
          <p:nvPr/>
        </p:nvSpPr>
        <p:spPr>
          <a:xfrm>
            <a:off x="7517757" y="5648461"/>
            <a:ext cx="3558560" cy="993639"/>
          </a:xfrm>
          <a:prstGeom prst="wedgeEllipseCallout">
            <a:avLst>
              <a:gd name="adj1" fmla="val -59714"/>
              <a:gd name="adj2" fmla="val -119480"/>
            </a:avLst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특정 시간대 썸네일 띄움</a:t>
            </a:r>
            <a:endParaRPr lang="en-US" altLang="ko-KR" sz="16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78428" y="1199331"/>
            <a:ext cx="34605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</a:rPr>
              <a:t>플레이어 재생 화면 </a:t>
            </a:r>
            <a:r>
              <a:rPr lang="en-US" altLang="ko-KR" sz="2400" b="1">
                <a:solidFill>
                  <a:schemeClr val="accent6">
                    <a:lumMod val="75000"/>
                  </a:schemeClr>
                </a:solidFill>
              </a:rPr>
              <a:t>.1</a:t>
            </a:r>
            <a:endParaRPr lang="en-US" altLang="ko-KR" sz="2400" b="1"/>
          </a:p>
        </p:txBody>
      </p:sp>
      <p:sp>
        <p:nvSpPr>
          <p:cNvPr id="25" name="말풍선: 타원형 24"/>
          <p:cNvSpPr/>
          <p:nvPr/>
        </p:nvSpPr>
        <p:spPr>
          <a:xfrm>
            <a:off x="3283396" y="2790467"/>
            <a:ext cx="3114524" cy="1264973"/>
          </a:xfrm>
          <a:prstGeom prst="wedgeEllipseCallout">
            <a:avLst>
              <a:gd name="adj1" fmla="val -76896"/>
              <a:gd name="adj2" fmla="val -70471"/>
            </a:avLst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bg1"/>
                </a:solidFill>
              </a:rPr>
              <a:t>체크 박스를 이용하여 기능들의 </a:t>
            </a:r>
            <a:r>
              <a:rPr lang="en-US" altLang="ko-KR" sz="1600">
                <a:solidFill>
                  <a:schemeClr val="bg1"/>
                </a:solidFill>
              </a:rPr>
              <a:t>ON&amp;OFF</a:t>
            </a:r>
            <a:r>
              <a:rPr lang="ko-KR" altLang="en-US" sz="1600">
                <a:solidFill>
                  <a:schemeClr val="bg1"/>
                </a:solidFill>
              </a:rPr>
              <a:t>를</a:t>
            </a:r>
            <a:r>
              <a:rPr lang="en-US" altLang="ko-KR" sz="1600">
                <a:solidFill>
                  <a:schemeClr val="bg1"/>
                </a:solidFill>
              </a:rPr>
              <a:t> </a:t>
            </a:r>
            <a:r>
              <a:rPr lang="ko-KR" altLang="en-US" sz="1600">
                <a:solidFill>
                  <a:schemeClr val="bg1"/>
                </a:solidFill>
              </a:rPr>
              <a:t>설정</a:t>
            </a:r>
            <a:endParaRPr lang="ko-KR" altLang="en-US" sz="160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791117" y="2345736"/>
            <a:ext cx="34605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플레이어 재생 화면 </a:t>
            </a:r>
            <a:r>
              <a:rPr lang="en-US" altLang="ko-KR" sz="1600" b="1">
                <a:solidFill>
                  <a:schemeClr val="accent6">
                    <a:lumMod val="75000"/>
                  </a:schemeClr>
                </a:solidFill>
              </a:rPr>
              <a:t>.1</a:t>
            </a: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14579" y="2684290"/>
            <a:ext cx="34605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플레이어가 기본적으로 재생되는 공간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흔히 플레이어하면 떠오르는 화면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대부분의 기능들이 동작하는 곳</a:t>
            </a: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1604727" y="4055440"/>
            <a:ext cx="5689477" cy="1727364"/>
          </a:xfrm>
          <a:prstGeom prst="ellipse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278429" y="1790961"/>
            <a:ext cx="6389226" cy="3593940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048959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작품 설명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278428" y="1199331"/>
            <a:ext cx="34605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</a:rPr>
              <a:t>플레이어 재생 화면 </a:t>
            </a:r>
            <a:r>
              <a:rPr lang="en-US" altLang="ko-KR" sz="2400" b="1">
                <a:solidFill>
                  <a:schemeClr val="accent6">
                    <a:lumMod val="75000"/>
                  </a:schemeClr>
                </a:solidFill>
              </a:rPr>
              <a:t>.2</a:t>
            </a:r>
            <a:endParaRPr lang="en-US" altLang="ko-KR" sz="2400" b="1"/>
          </a:p>
        </p:txBody>
      </p:sp>
      <p:sp>
        <p:nvSpPr>
          <p:cNvPr id="32" name="TextBox 31"/>
          <p:cNvSpPr txBox="1"/>
          <p:nvPr/>
        </p:nvSpPr>
        <p:spPr>
          <a:xfrm>
            <a:off x="7791117" y="2345736"/>
            <a:ext cx="34605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플레이어 재생 화면 </a:t>
            </a:r>
            <a:r>
              <a:rPr lang="en-US" altLang="ko-KR" sz="1600" b="1">
                <a:solidFill>
                  <a:schemeClr val="accent6">
                    <a:lumMod val="75000"/>
                  </a:schemeClr>
                </a:solidFill>
              </a:rPr>
              <a:t>.2</a:t>
            </a: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14578" y="2684290"/>
            <a:ext cx="388581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화면에서 마우스드래그 기능 이용가능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화면에서 키보드 기능 이용가능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lvl="0">
              <a:defRPr/>
            </a:pP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6495691" y="1897811"/>
            <a:ext cx="1056726" cy="3398808"/>
          </a:xfrm>
          <a:prstGeom prst="ellipse">
            <a:avLst/>
          </a:prstGeom>
          <a:noFill/>
          <a:ln w="635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278428" y="4432691"/>
            <a:ext cx="6273989" cy="664234"/>
          </a:xfrm>
          <a:prstGeom prst="ellipse">
            <a:avLst/>
          </a:prstGeom>
          <a:noFill/>
          <a:ln w="635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" name="말풍선: 타원형 20"/>
          <p:cNvSpPr/>
          <p:nvPr/>
        </p:nvSpPr>
        <p:spPr>
          <a:xfrm>
            <a:off x="8153388" y="5543876"/>
            <a:ext cx="3460551" cy="977624"/>
          </a:xfrm>
          <a:prstGeom prst="wedgeEllipseCallout">
            <a:avLst>
              <a:gd name="adj1" fmla="val -56481"/>
              <a:gd name="adj2" fmla="val -218177"/>
            </a:avLst>
          </a:pr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해당 영역 상하 드래그</a:t>
            </a:r>
            <a:endParaRPr lang="ko-KR" altLang="en-US" sz="1600">
              <a:solidFill>
                <a:schemeClr val="accent6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en-US" altLang="ko-KR" sz="1600">
                <a:solidFill>
                  <a:schemeClr val="accent6">
                    <a:lumMod val="75000"/>
                  </a:schemeClr>
                </a:solidFill>
              </a:rPr>
              <a:t>-</a:t>
            </a: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볼륨조절기능</a:t>
            </a:r>
            <a:r>
              <a:rPr lang="en-US" altLang="ko-KR" sz="1600">
                <a:solidFill>
                  <a:schemeClr val="accent6">
                    <a:lumMod val="75000"/>
                  </a:schemeClr>
                </a:solidFill>
              </a:rPr>
              <a:t>-</a:t>
            </a:r>
            <a:endParaRPr lang="en-US" altLang="ko-KR" sz="16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말풍선: 타원형 23"/>
          <p:cNvSpPr/>
          <p:nvPr/>
        </p:nvSpPr>
        <p:spPr>
          <a:xfrm>
            <a:off x="2589369" y="5782799"/>
            <a:ext cx="3460551" cy="771305"/>
          </a:xfrm>
          <a:prstGeom prst="wedgeEllipseCallout">
            <a:avLst>
              <a:gd name="adj1" fmla="val -407"/>
              <a:gd name="adj2" fmla="val -79073"/>
            </a:avLst>
          </a:pr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해당 영역 좌우 드래그</a:t>
            </a:r>
            <a:endParaRPr lang="ko-KR" altLang="en-US" sz="1600">
              <a:solidFill>
                <a:schemeClr val="accent6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en-US" altLang="ko-KR" sz="1600">
                <a:solidFill>
                  <a:schemeClr val="accent6">
                    <a:lumMod val="75000"/>
                  </a:schemeClr>
                </a:solidFill>
              </a:rPr>
              <a:t>-</a:t>
            </a: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시간조절기능</a:t>
            </a:r>
            <a:r>
              <a:rPr lang="en-US" altLang="ko-KR" sz="1600">
                <a:solidFill>
                  <a:schemeClr val="accent6">
                    <a:lumMod val="75000"/>
                  </a:schemeClr>
                </a:solidFill>
              </a:rPr>
              <a:t>-</a:t>
            </a:r>
            <a:endParaRPr lang="en-US" altLang="ko-KR" sz="160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278428" y="1778813"/>
            <a:ext cx="6150528" cy="3844080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048959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작품 설명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278428" y="1199331"/>
            <a:ext cx="34605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</a:rPr>
              <a:t>전체 화면 재생</a:t>
            </a:r>
            <a:endParaRPr lang="en-US" altLang="ko-KR" sz="2400" b="1"/>
          </a:p>
        </p:txBody>
      </p:sp>
      <p:sp>
        <p:nvSpPr>
          <p:cNvPr id="32" name="TextBox 31"/>
          <p:cNvSpPr txBox="1"/>
          <p:nvPr/>
        </p:nvSpPr>
        <p:spPr>
          <a:xfrm>
            <a:off x="7791117" y="2345736"/>
            <a:ext cx="34605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전체 화면 재생</a:t>
            </a: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914578" y="2684290"/>
            <a:ext cx="388581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상단바와 하단바는 기본적으로 숨김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마우스 이동시 상</a:t>
            </a:r>
            <a:r>
              <a:rPr lang="en-US" altLang="ko-KR" sz="1400" b="1">
                <a:solidFill>
                  <a:schemeClr val="accent6">
                    <a:lumMod val="75000"/>
                  </a:schemeClr>
                </a:solidFill>
              </a:rPr>
              <a:t>/</a:t>
            </a: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하단바 보임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기능은 기본재생화면과 큰 차이 </a:t>
            </a:r>
            <a:r>
              <a:rPr lang="en-US" altLang="ko-KR" sz="1400" b="1">
                <a:solidFill>
                  <a:schemeClr val="accent6">
                    <a:lumMod val="75000"/>
                  </a:schemeClr>
                </a:solidFill>
              </a:rPr>
              <a:t>X</a:t>
            </a: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6288729" y="1948656"/>
            <a:ext cx="1140227" cy="3424688"/>
          </a:xfrm>
          <a:prstGeom prst="ellipse">
            <a:avLst/>
          </a:prstGeom>
          <a:noFill/>
          <a:ln w="635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1278428" y="4813541"/>
            <a:ext cx="6150528" cy="730335"/>
          </a:xfrm>
          <a:prstGeom prst="ellipse">
            <a:avLst/>
          </a:prstGeom>
          <a:noFill/>
          <a:ln w="635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" name="말풍선: 타원형 20"/>
          <p:cNvSpPr/>
          <p:nvPr/>
        </p:nvSpPr>
        <p:spPr>
          <a:xfrm>
            <a:off x="8153388" y="5543876"/>
            <a:ext cx="3460551" cy="977624"/>
          </a:xfrm>
          <a:prstGeom prst="wedgeEllipseCallout">
            <a:avLst>
              <a:gd name="adj1" fmla="val -71936"/>
              <a:gd name="adj2" fmla="val -231413"/>
            </a:avLst>
          </a:pr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해당 영역 상하 드래그</a:t>
            </a:r>
            <a:endParaRPr lang="ko-KR" altLang="en-US" sz="1600">
              <a:solidFill>
                <a:schemeClr val="accent6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en-US" altLang="ko-KR" sz="1600">
                <a:solidFill>
                  <a:schemeClr val="accent6">
                    <a:lumMod val="75000"/>
                  </a:schemeClr>
                </a:solidFill>
              </a:rPr>
              <a:t>-</a:t>
            </a: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볼륨조절기능</a:t>
            </a:r>
            <a:r>
              <a:rPr lang="en-US" altLang="ko-KR" sz="1600">
                <a:solidFill>
                  <a:schemeClr val="accent6">
                    <a:lumMod val="75000"/>
                  </a:schemeClr>
                </a:solidFill>
              </a:rPr>
              <a:t>-</a:t>
            </a:r>
            <a:endParaRPr lang="en-US" altLang="ko-KR" sz="16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말풍선: 타원형 23"/>
          <p:cNvSpPr/>
          <p:nvPr/>
        </p:nvSpPr>
        <p:spPr>
          <a:xfrm>
            <a:off x="2589369" y="5782799"/>
            <a:ext cx="3460551" cy="771305"/>
          </a:xfrm>
          <a:prstGeom prst="wedgeEllipseCallout">
            <a:avLst>
              <a:gd name="adj1" fmla="val -407"/>
              <a:gd name="adj2" fmla="val -79073"/>
            </a:avLst>
          </a:pr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해당 영역 좌우 드래그</a:t>
            </a:r>
            <a:endParaRPr lang="ko-KR" altLang="en-US" sz="1600">
              <a:solidFill>
                <a:schemeClr val="accent6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en-US" altLang="ko-KR" sz="1600">
                <a:solidFill>
                  <a:schemeClr val="accent6">
                    <a:lumMod val="75000"/>
                  </a:schemeClr>
                </a:solidFill>
              </a:rPr>
              <a:t>-</a:t>
            </a: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시간조절기능</a:t>
            </a:r>
            <a:r>
              <a:rPr lang="en-US" altLang="ko-KR" sz="1600">
                <a:solidFill>
                  <a:schemeClr val="accent6">
                    <a:lumMod val="75000"/>
                  </a:schemeClr>
                </a:solidFill>
              </a:rPr>
              <a:t>-</a:t>
            </a:r>
            <a:endParaRPr lang="en-US" altLang="ko-KR" sz="16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1178560" y="3429000"/>
            <a:ext cx="813686" cy="2114876"/>
          </a:xfrm>
          <a:prstGeom prst="ellipse">
            <a:avLst/>
          </a:prstGeom>
          <a:noFill/>
          <a:ln w="635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9" name="말풍선: 타원형 28"/>
          <p:cNvSpPr/>
          <p:nvPr/>
        </p:nvSpPr>
        <p:spPr>
          <a:xfrm>
            <a:off x="2662021" y="2161831"/>
            <a:ext cx="3460551" cy="977624"/>
          </a:xfrm>
          <a:prstGeom prst="wedgeEllipseCallout">
            <a:avLst>
              <a:gd name="adj1" fmla="val -73183"/>
              <a:gd name="adj2" fmla="val 125070"/>
            </a:avLst>
          </a:pr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특정 시간대 썸네일 띄움</a:t>
            </a:r>
            <a:endParaRPr lang="en-US" altLang="ko-KR" sz="160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048959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작품 설명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278428" y="1199331"/>
            <a:ext cx="34605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</a:rPr>
              <a:t>건너뛰기 시간 조절 화면</a:t>
            </a:r>
            <a:endParaRPr lang="en-US" altLang="ko-KR" sz="2400" b="1"/>
          </a:p>
        </p:txBody>
      </p:sp>
      <p:sp>
        <p:nvSpPr>
          <p:cNvPr id="33" name="TextBox 32"/>
          <p:cNvSpPr txBox="1"/>
          <p:nvPr/>
        </p:nvSpPr>
        <p:spPr>
          <a:xfrm>
            <a:off x="7914578" y="2684290"/>
            <a:ext cx="388581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건너뛰는 시간값 조절이 가능한 소형 화면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기본화면 </a:t>
            </a:r>
            <a:r>
              <a:rPr lang="en-US" altLang="ko-KR" sz="1400" b="1">
                <a:solidFill>
                  <a:schemeClr val="accent6">
                    <a:lumMod val="75000"/>
                  </a:schemeClr>
                </a:solidFill>
              </a:rPr>
              <a:t>/ </a:t>
            </a: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전체화면 모두 동일하게 띄워짐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건너뛰어지는 시간은 초 단위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건너뛰기 기능 이용법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lvl="0">
              <a:defRPr/>
            </a:pPr>
            <a:r>
              <a:rPr lang="en-US" altLang="ko-KR" sz="1400" b="1">
                <a:solidFill>
                  <a:schemeClr val="accent6">
                    <a:lumMod val="75000"/>
                  </a:schemeClr>
                </a:solidFill>
              </a:rPr>
              <a:t>       -</a:t>
            </a: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마우스 휠드래그 </a:t>
            </a:r>
            <a:r>
              <a:rPr lang="en-US" altLang="ko-KR" sz="1400" b="1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키보드 좌우클릭</a:t>
            </a:r>
            <a:r>
              <a:rPr lang="en-US" altLang="ko-KR" sz="1400" b="1">
                <a:solidFill>
                  <a:schemeClr val="accent6">
                    <a:lumMod val="75000"/>
                  </a:schemeClr>
                </a:solidFill>
              </a:rPr>
              <a:t>-</a:t>
            </a: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287330" y="1829252"/>
            <a:ext cx="5819322" cy="2909661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791117" y="2345736"/>
            <a:ext cx="34605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건너뛰기 시간 조절 화면</a:t>
            </a: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411071" y="1689820"/>
            <a:ext cx="1916316" cy="4858923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048959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작품 설명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278428" y="1199331"/>
            <a:ext cx="45780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</a:rPr>
              <a:t>영상 리스트 화면</a:t>
            </a:r>
            <a:endParaRPr lang="en-US" altLang="ko-KR" sz="2400" b="1"/>
          </a:p>
        </p:txBody>
      </p:sp>
      <p:sp>
        <p:nvSpPr>
          <p:cNvPr id="33" name="TextBox 32"/>
          <p:cNvSpPr txBox="1"/>
          <p:nvPr/>
        </p:nvSpPr>
        <p:spPr>
          <a:xfrm>
            <a:off x="7914578" y="2684290"/>
            <a:ext cx="388581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상단바 좌측의 버튼으로 활성</a:t>
            </a:r>
            <a:r>
              <a:rPr lang="en-US" altLang="ko-KR" sz="1400" b="1">
                <a:solidFill>
                  <a:schemeClr val="accent6">
                    <a:lumMod val="75000"/>
                  </a:schemeClr>
                </a:solidFill>
              </a:rPr>
              <a:t>&amp;</a:t>
            </a: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숨김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해당 폴더의 파일과 폴더를 불러옴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영상 더블클릭시 영상 재생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영상 우클릭시 기능 지원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영상 정렬 기능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영상 검색 기능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791117" y="2345736"/>
            <a:ext cx="34605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영상 리스트 화면</a:t>
            </a: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473042" y="1774026"/>
            <a:ext cx="2242215" cy="1425756"/>
          </a:xfrm>
          <a:prstGeom prst="rect">
            <a:avLst/>
          </a:prstGeom>
        </p:spPr>
      </p:pic>
      <p:sp>
        <p:nvSpPr>
          <p:cNvPr id="24" name="말풍선: 타원형 23"/>
          <p:cNvSpPr/>
          <p:nvPr/>
        </p:nvSpPr>
        <p:spPr>
          <a:xfrm>
            <a:off x="4158060" y="3566686"/>
            <a:ext cx="3156857" cy="641642"/>
          </a:xfrm>
          <a:prstGeom prst="wedgeEllipseCallout">
            <a:avLst>
              <a:gd name="adj1" fmla="val -30350"/>
              <a:gd name="adj2" fmla="val -263803"/>
            </a:avLst>
          </a:pr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플레이어 좌측 상단바</a:t>
            </a:r>
            <a:endParaRPr lang="en-US" altLang="ko-KR" sz="16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6" name="말풍선: 타원형 25"/>
          <p:cNvSpPr/>
          <p:nvPr/>
        </p:nvSpPr>
        <p:spPr>
          <a:xfrm>
            <a:off x="3592144" y="5572229"/>
            <a:ext cx="4528740" cy="885356"/>
          </a:xfrm>
          <a:prstGeom prst="wedgeEllipseCallout">
            <a:avLst>
              <a:gd name="adj1" fmla="val -75938"/>
              <a:gd name="adj2" fmla="val -62866"/>
            </a:avLst>
          </a:pr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홈 폴더의 파일</a:t>
            </a:r>
            <a:r>
              <a:rPr lang="en-US" altLang="ko-KR" sz="1600">
                <a:solidFill>
                  <a:schemeClr val="accent6">
                    <a:lumMod val="75000"/>
                  </a:schemeClr>
                </a:solidFill>
              </a:rPr>
              <a:t>&amp;</a:t>
            </a: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폴더 불러오기</a:t>
            </a:r>
            <a:endParaRPr lang="en-US" altLang="ko-KR" sz="160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 rotWithShape="1"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91521" y="1711625"/>
            <a:ext cx="1357113" cy="4727275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048959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작품 설명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278428" y="1199331"/>
            <a:ext cx="45780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</a:rPr>
              <a:t>영상 북마크 화면</a:t>
            </a:r>
            <a:endParaRPr lang="en-US" altLang="ko-KR" sz="2400" b="1"/>
          </a:p>
        </p:txBody>
      </p:sp>
      <p:sp>
        <p:nvSpPr>
          <p:cNvPr id="33" name="TextBox 32"/>
          <p:cNvSpPr txBox="1"/>
          <p:nvPr/>
        </p:nvSpPr>
        <p:spPr>
          <a:xfrm>
            <a:off x="7914578" y="2684290"/>
            <a:ext cx="388581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상단바 좌측의 버튼으로 활성</a:t>
            </a:r>
            <a:r>
              <a:rPr lang="en-US" altLang="ko-KR" sz="1400" b="1">
                <a:solidFill>
                  <a:schemeClr val="accent6">
                    <a:lumMod val="75000"/>
                  </a:schemeClr>
                </a:solidFill>
              </a:rPr>
              <a:t>&amp;</a:t>
            </a: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숨김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재생중인 영상의 저장시간 불러옴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시간의 추가 및 삭제 기능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영상별로 최대 </a:t>
            </a:r>
            <a:r>
              <a:rPr lang="en-US" altLang="ko-KR" sz="1400" b="1">
                <a:solidFill>
                  <a:schemeClr val="accent6">
                    <a:lumMod val="75000"/>
                  </a:schemeClr>
                </a:solidFill>
              </a:rPr>
              <a:t>10</a:t>
            </a: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개까지 저장가능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더블 클릭 시 해당 시간으로 바로 이동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400" b="1">
                <a:solidFill>
                  <a:schemeClr val="accent6">
                    <a:lumMod val="75000"/>
                  </a:schemeClr>
                </a:solidFill>
              </a:rPr>
              <a:t>초단위 저장</a:t>
            </a:r>
            <a:endParaRPr lang="ko-KR" altLang="en-US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4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791117" y="2345736"/>
            <a:ext cx="34605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영상 북마크 화면</a:t>
            </a: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473042" y="1774026"/>
            <a:ext cx="2242215" cy="1425756"/>
          </a:xfrm>
          <a:prstGeom prst="rect">
            <a:avLst/>
          </a:prstGeom>
        </p:spPr>
      </p:pic>
      <p:sp>
        <p:nvSpPr>
          <p:cNvPr id="24" name="말풍선: 타원형 23"/>
          <p:cNvSpPr/>
          <p:nvPr/>
        </p:nvSpPr>
        <p:spPr>
          <a:xfrm>
            <a:off x="4158060" y="3566686"/>
            <a:ext cx="3156857" cy="641642"/>
          </a:xfrm>
          <a:prstGeom prst="wedgeEllipseCallout">
            <a:avLst>
              <a:gd name="adj1" fmla="val -17780"/>
              <a:gd name="adj2" fmla="val -281281"/>
            </a:avLst>
          </a:pr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플레이어 좌측 상단바</a:t>
            </a:r>
            <a:endParaRPr lang="en-US" altLang="ko-KR" sz="16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6" name="말풍선: 타원형 25"/>
          <p:cNvSpPr/>
          <p:nvPr/>
        </p:nvSpPr>
        <p:spPr>
          <a:xfrm>
            <a:off x="3592144" y="5572229"/>
            <a:ext cx="4528740" cy="885356"/>
          </a:xfrm>
          <a:prstGeom prst="wedgeEllipseCallout">
            <a:avLst>
              <a:gd name="adj1" fmla="val -75938"/>
              <a:gd name="adj2" fmla="val -62866"/>
            </a:avLst>
          </a:prstGeom>
          <a:noFill/>
          <a:ln w="127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>
                <a:solidFill>
                  <a:schemeClr val="accent6">
                    <a:lumMod val="75000"/>
                  </a:schemeClr>
                </a:solidFill>
              </a:rPr>
              <a:t>재생 중인 영상의 북마크</a:t>
            </a:r>
            <a:endParaRPr lang="en-US" altLang="ko-KR" sz="160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" name="오디오 1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 rotWithShape="1"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 rot="0">
            <a:off x="-9497" y="0"/>
            <a:ext cx="12210994" cy="6858000"/>
            <a:chOff x="0" y="0"/>
            <a:chExt cx="12192000" cy="685800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53440" y="3361451"/>
              <a:ext cx="2154606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>
                  <a:solidFill>
                    <a:schemeClr val="bg1"/>
                  </a:solidFill>
                </a:rPr>
                <a:t>시연 영상</a:t>
              </a:r>
              <a:endParaRPr lang="en-US" altLang="ko-KR" sz="3600">
                <a:solidFill>
                  <a:schemeClr val="bg1"/>
                </a:solidFill>
              </a:endParaRPr>
            </a:p>
          </p:txBody>
        </p:sp>
        <p:cxnSp>
          <p:nvCxnSpPr>
            <p:cNvPr id="8" name="직선 연결선 7"/>
            <p:cNvCxnSpPr/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853440" y="2865120"/>
              <a:ext cx="856785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>
                  <a:solidFill>
                    <a:schemeClr val="bg1"/>
                  </a:solidFill>
                </a:rPr>
                <a:t>Part 4 </a:t>
              </a:r>
              <a:endParaRPr lang="ko-KR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gradFill flip="none" rotWithShape="1">
            <a:gsLst>
              <a:gs pos="70000">
                <a:srgbClr val="7b33a3">
                  <a:alpha val="90000"/>
                </a:srgbClr>
              </a:gs>
              <a:gs pos="30000">
                <a:srgbClr val="8f38a4">
                  <a:alpha val="90000"/>
                </a:srgbClr>
              </a:gs>
              <a:gs pos="100000">
                <a:srgbClr val="5429a8">
                  <a:alpha val="90000"/>
                </a:srgbClr>
              </a:gs>
              <a:gs pos="0">
                <a:schemeClr val="accent4">
                  <a:lumMod val="60000"/>
                  <a:lumOff val="40000"/>
                  <a:alpha val="9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265832" y="1696720"/>
            <a:ext cx="4830168" cy="0"/>
          </a:xfrm>
          <a:prstGeom prst="line">
            <a:avLst/>
          </a:prstGeom>
          <a:ln>
            <a:solidFill>
              <a:schemeClr val="accent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83360" y="944880"/>
            <a:ext cx="110799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chemeClr val="bg1"/>
                </a:solidFill>
              </a:rPr>
              <a:t>목차</a:t>
            </a:r>
            <a:endParaRPr lang="ko-KR" altLang="en-US" sz="3600">
              <a:solidFill>
                <a:schemeClr val="bg1"/>
              </a:solidFill>
            </a:endParaRPr>
          </a:p>
        </p:txBody>
      </p:sp>
      <p:grpSp>
        <p:nvGrpSpPr>
          <p:cNvPr id="11" name="그룹 10"/>
          <p:cNvGrpSpPr/>
          <p:nvPr/>
        </p:nvGrpSpPr>
        <p:grpSpPr>
          <a:xfrm rot="0">
            <a:off x="1483360" y="2397760"/>
            <a:ext cx="3594252" cy="523220"/>
            <a:chOff x="1483360" y="2153920"/>
            <a:chExt cx="3594252" cy="523220"/>
          </a:xfrm>
        </p:grpSpPr>
        <p:sp>
          <p:nvSpPr>
            <p:cNvPr id="9" name="TextBox 8"/>
            <p:cNvSpPr txBox="1"/>
            <p:nvPr/>
          </p:nvSpPr>
          <p:spPr>
            <a:xfrm>
              <a:off x="1483360" y="2153920"/>
              <a:ext cx="38504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>
                  <a:solidFill>
                    <a:schemeClr val="bg1"/>
                  </a:solidFill>
                </a:rPr>
                <a:t>1</a:t>
              </a:r>
              <a:endParaRPr lang="ko-KR" altLang="en-US" sz="280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81279" y="2153920"/>
              <a:ext cx="2996333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>
                  <a:solidFill>
                    <a:schemeClr val="bg1"/>
                  </a:solidFill>
                </a:rPr>
                <a:t>팀 구성원 및 역할</a:t>
              </a:r>
              <a:endParaRPr lang="ko-KR" altLang="en-US" sz="28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 rot="0">
            <a:off x="1483360" y="3167390"/>
            <a:ext cx="3036407" cy="523220"/>
            <a:chOff x="1483360" y="1706860"/>
            <a:chExt cx="3036407" cy="523220"/>
          </a:xfrm>
        </p:grpSpPr>
        <p:sp>
          <p:nvSpPr>
            <p:cNvPr id="13" name="TextBox 12"/>
            <p:cNvSpPr txBox="1"/>
            <p:nvPr/>
          </p:nvSpPr>
          <p:spPr>
            <a:xfrm>
              <a:off x="1483360" y="1706860"/>
              <a:ext cx="38504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>
                  <a:solidFill>
                    <a:schemeClr val="bg1"/>
                  </a:solidFill>
                </a:rPr>
                <a:t>2</a:t>
              </a:r>
              <a:endParaRPr lang="ko-KR" altLang="en-US" sz="280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081279" y="1706860"/>
              <a:ext cx="2438488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>
                  <a:solidFill>
                    <a:schemeClr val="bg1"/>
                  </a:solidFill>
                </a:rPr>
                <a:t>프로젝트 개요</a:t>
              </a:r>
              <a:endParaRPr lang="ko-KR" altLang="en-US" sz="28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 rot="0">
            <a:off x="1483360" y="3937020"/>
            <a:ext cx="2318262" cy="523220"/>
            <a:chOff x="1483360" y="2153920"/>
            <a:chExt cx="2318262" cy="523220"/>
          </a:xfrm>
        </p:grpSpPr>
        <p:sp>
          <p:nvSpPr>
            <p:cNvPr id="16" name="TextBox 15"/>
            <p:cNvSpPr txBox="1"/>
            <p:nvPr/>
          </p:nvSpPr>
          <p:spPr>
            <a:xfrm>
              <a:off x="1483360" y="2153920"/>
              <a:ext cx="38504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>
                  <a:solidFill>
                    <a:schemeClr val="bg1"/>
                  </a:solidFill>
                </a:rPr>
                <a:t>3</a:t>
              </a:r>
              <a:endParaRPr lang="ko-KR" altLang="en-US" sz="2800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81279" y="2153920"/>
              <a:ext cx="1720343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>
                  <a:solidFill>
                    <a:schemeClr val="bg1"/>
                  </a:solidFill>
                </a:rPr>
                <a:t>작품 설명</a:t>
              </a:r>
              <a:endParaRPr lang="ko-KR" altLang="en-US" sz="280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 rot="0">
            <a:off x="1483360" y="4706650"/>
            <a:ext cx="2318262" cy="523220"/>
            <a:chOff x="1483360" y="2153920"/>
            <a:chExt cx="2318262" cy="523220"/>
          </a:xfrm>
        </p:grpSpPr>
        <p:sp>
          <p:nvSpPr>
            <p:cNvPr id="27" name="TextBox 26"/>
            <p:cNvSpPr txBox="1"/>
            <p:nvPr/>
          </p:nvSpPr>
          <p:spPr>
            <a:xfrm>
              <a:off x="1483360" y="2153920"/>
              <a:ext cx="38504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>
                  <a:solidFill>
                    <a:schemeClr val="bg1"/>
                  </a:solidFill>
                </a:rPr>
                <a:t>4</a:t>
              </a:r>
              <a:endParaRPr lang="ko-KR" altLang="en-US" sz="2800">
                <a:solidFill>
                  <a:schemeClr val="bg1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081279" y="2153920"/>
              <a:ext cx="1720343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>
                  <a:solidFill>
                    <a:schemeClr val="bg1"/>
                  </a:solidFill>
                </a:rPr>
                <a:t>시연 영상</a:t>
              </a:r>
              <a:endParaRPr lang="ko-KR" altLang="en-US" sz="2800">
                <a:solidFill>
                  <a:schemeClr val="bg1"/>
                </a:solidFill>
              </a:endParaRPr>
            </a:p>
          </p:txBody>
        </p:sp>
      </p:grpSp>
      <p:pic>
        <p:nvPicPr>
          <p:cNvPr id="19" name="오디오 1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048959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시연 영상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4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759934" y="96903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8" name="오디오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28719" y="1310640"/>
            <a:ext cx="333456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5400">
                <a:solidFill>
                  <a:schemeClr val="bg1"/>
                </a:solidFill>
              </a:rPr>
              <a:t>감사합니다</a:t>
            </a:r>
            <a:endParaRPr lang="ko-KR" altLang="en-US" sz="5400">
              <a:solidFill>
                <a:schemeClr val="bg1"/>
              </a:solidFill>
            </a:endParaRPr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 rot="0">
            <a:off x="-9497" y="0"/>
            <a:ext cx="12210994" cy="6858000"/>
            <a:chOff x="0" y="0"/>
            <a:chExt cx="12192000" cy="685800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53440" y="3361451"/>
              <a:ext cx="3790327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>
                  <a:solidFill>
                    <a:schemeClr val="bg1"/>
                  </a:solidFill>
                </a:rPr>
                <a:t>팀 구성원 및 역할</a:t>
              </a:r>
              <a:endParaRPr lang="en-US" altLang="ko-KR" sz="3600">
                <a:solidFill>
                  <a:schemeClr val="bg1"/>
                </a:solidFill>
              </a:endParaRPr>
            </a:p>
          </p:txBody>
        </p:sp>
        <p:cxnSp>
          <p:nvCxnSpPr>
            <p:cNvPr id="8" name="직선 연결선 7"/>
            <p:cNvCxnSpPr/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853440" y="2865120"/>
              <a:ext cx="856785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>
                  <a:solidFill>
                    <a:schemeClr val="bg1"/>
                  </a:solidFill>
                </a:rPr>
                <a:t>Part 1 </a:t>
              </a:r>
              <a:endParaRPr lang="ko-KR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11" name="오디오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3597460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팀 구성원 및 역할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430767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278428" y="1795244"/>
            <a:ext cx="39427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accent6">
                    <a:lumMod val="75000"/>
                  </a:schemeClr>
                </a:solidFill>
              </a:rPr>
              <a:t>메인 개발자</a:t>
            </a:r>
            <a:endParaRPr lang="ko-KR" altLang="en-US" sz="2400">
              <a:solidFill>
                <a:schemeClr val="accent6">
                  <a:lumMod val="75000"/>
                </a:schemeClr>
              </a:solidFill>
            </a:endParaRPr>
          </a:p>
          <a:p>
            <a:pPr lvl="0">
              <a:defRPr/>
            </a:pPr>
            <a:r>
              <a:rPr lang="en-US" altLang="ko-KR" b="1"/>
              <a:t>201707080 </a:t>
            </a:r>
            <a:r>
              <a:rPr lang="ko-KR" altLang="en-US" b="1"/>
              <a:t>신희찬 </a:t>
            </a:r>
            <a:endParaRPr lang="en-US" altLang="ko-KR" b="1"/>
          </a:p>
        </p:txBody>
      </p:sp>
      <p:sp>
        <p:nvSpPr>
          <p:cNvPr id="24" name="TextBox 23"/>
          <p:cNvSpPr txBox="1"/>
          <p:nvPr/>
        </p:nvSpPr>
        <p:spPr>
          <a:xfrm>
            <a:off x="6095998" y="1795243"/>
            <a:ext cx="39427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accent6">
                    <a:lumMod val="75000"/>
                  </a:schemeClr>
                </a:solidFill>
              </a:rPr>
              <a:t>서브 개발자</a:t>
            </a:r>
            <a:endParaRPr lang="ko-KR" altLang="en-US" sz="2400">
              <a:solidFill>
                <a:schemeClr val="accent6">
                  <a:lumMod val="75000"/>
                </a:schemeClr>
              </a:solidFill>
            </a:endParaRPr>
          </a:p>
          <a:p>
            <a:pPr lvl="0">
              <a:defRPr/>
            </a:pPr>
            <a:r>
              <a:rPr lang="en-US" altLang="ko-KR" b="1"/>
              <a:t>201707074 </a:t>
            </a:r>
            <a:r>
              <a:rPr lang="ko-KR" altLang="en-US" b="1"/>
              <a:t>김창규 </a:t>
            </a:r>
            <a:endParaRPr lang="en-US" altLang="ko-KR" b="1"/>
          </a:p>
        </p:txBody>
      </p:sp>
      <p:sp>
        <p:nvSpPr>
          <p:cNvPr id="25" name="TextBox 24"/>
          <p:cNvSpPr txBox="1"/>
          <p:nvPr/>
        </p:nvSpPr>
        <p:spPr>
          <a:xfrm>
            <a:off x="1278428" y="3335181"/>
            <a:ext cx="39427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accent6">
                    <a:lumMod val="75000"/>
                  </a:schemeClr>
                </a:solidFill>
              </a:rPr>
              <a:t>디자인</a:t>
            </a:r>
            <a:endParaRPr lang="ko-KR" altLang="en-US" sz="2400">
              <a:solidFill>
                <a:schemeClr val="accent6">
                  <a:lumMod val="75000"/>
                </a:schemeClr>
              </a:solidFill>
            </a:endParaRPr>
          </a:p>
          <a:p>
            <a:pPr lvl="0">
              <a:defRPr/>
            </a:pPr>
            <a:r>
              <a:rPr lang="en-US" altLang="ko-KR" b="1"/>
              <a:t>201707054 </a:t>
            </a:r>
            <a:r>
              <a:rPr lang="ko-KR" altLang="en-US" b="1"/>
              <a:t>안성호 </a:t>
            </a:r>
            <a:endParaRPr lang="en-US" altLang="ko-KR" b="1"/>
          </a:p>
        </p:txBody>
      </p:sp>
      <p:sp>
        <p:nvSpPr>
          <p:cNvPr id="27" name="TextBox 26"/>
          <p:cNvSpPr txBox="1"/>
          <p:nvPr/>
        </p:nvSpPr>
        <p:spPr>
          <a:xfrm>
            <a:off x="6096000" y="3335182"/>
            <a:ext cx="39427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accent6">
                    <a:lumMod val="75000"/>
                  </a:schemeClr>
                </a:solidFill>
              </a:rPr>
              <a:t>기획 및 자료수집</a:t>
            </a:r>
            <a:endParaRPr lang="ko-KR" altLang="en-US" sz="2400">
              <a:solidFill>
                <a:schemeClr val="accent6">
                  <a:lumMod val="75000"/>
                </a:schemeClr>
              </a:solidFill>
            </a:endParaRPr>
          </a:p>
          <a:p>
            <a:pPr lvl="0">
              <a:defRPr/>
            </a:pPr>
            <a:r>
              <a:rPr lang="en-US" altLang="ko-KR" b="1"/>
              <a:t>201707053 </a:t>
            </a:r>
            <a:r>
              <a:rPr lang="ko-KR" altLang="en-US" b="1"/>
              <a:t>이성덕 </a:t>
            </a:r>
            <a:endParaRPr lang="en-US" altLang="ko-KR" b="1"/>
          </a:p>
        </p:txBody>
      </p:sp>
      <p:sp>
        <p:nvSpPr>
          <p:cNvPr id="28" name="TextBox 27"/>
          <p:cNvSpPr txBox="1"/>
          <p:nvPr/>
        </p:nvSpPr>
        <p:spPr>
          <a:xfrm>
            <a:off x="6095999" y="4875121"/>
            <a:ext cx="39427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accent6">
                    <a:lumMod val="75000"/>
                  </a:schemeClr>
                </a:solidFill>
              </a:rPr>
              <a:t>테스터</a:t>
            </a:r>
            <a:endParaRPr lang="ko-KR" altLang="en-US" sz="2400">
              <a:solidFill>
                <a:schemeClr val="accent6">
                  <a:lumMod val="75000"/>
                </a:schemeClr>
              </a:solidFill>
            </a:endParaRPr>
          </a:p>
          <a:p>
            <a:pPr lvl="0">
              <a:defRPr/>
            </a:pPr>
            <a:r>
              <a:rPr lang="en-US" altLang="ko-KR" b="1"/>
              <a:t>201807041 </a:t>
            </a:r>
            <a:r>
              <a:rPr lang="ko-KR" altLang="en-US" b="1"/>
              <a:t>김동우 </a:t>
            </a:r>
            <a:endParaRPr lang="en-US" altLang="ko-KR" b="1"/>
          </a:p>
        </p:txBody>
      </p:sp>
      <p:sp>
        <p:nvSpPr>
          <p:cNvPr id="29" name="TextBox 28"/>
          <p:cNvSpPr txBox="1"/>
          <p:nvPr/>
        </p:nvSpPr>
        <p:spPr>
          <a:xfrm>
            <a:off x="1278428" y="4875121"/>
            <a:ext cx="39427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accent6">
                    <a:lumMod val="75000"/>
                  </a:schemeClr>
                </a:solidFill>
              </a:rPr>
              <a:t>자료 관리</a:t>
            </a:r>
            <a:endParaRPr lang="ko-KR" altLang="en-US" sz="2400">
              <a:solidFill>
                <a:schemeClr val="accent6">
                  <a:lumMod val="75000"/>
                </a:schemeClr>
              </a:solidFill>
            </a:endParaRPr>
          </a:p>
          <a:p>
            <a:pPr lvl="0">
              <a:defRPr/>
            </a:pPr>
            <a:r>
              <a:rPr lang="en-US" altLang="ko-KR" b="1"/>
              <a:t>201707073 </a:t>
            </a:r>
            <a:r>
              <a:rPr lang="ko-KR" altLang="en-US" b="1"/>
              <a:t>홍진욱</a:t>
            </a:r>
            <a:endParaRPr lang="en-US" altLang="ko-KR" b="1"/>
          </a:p>
        </p:txBody>
      </p:sp>
      <p:sp>
        <p:nvSpPr>
          <p:cNvPr id="31" name="타원 30"/>
          <p:cNvSpPr/>
          <p:nvPr/>
        </p:nvSpPr>
        <p:spPr>
          <a:xfrm>
            <a:off x="266183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0" name="오디오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 rot="0">
            <a:off x="-9497" y="0"/>
            <a:ext cx="12210994" cy="6858000"/>
            <a:chOff x="0" y="0"/>
            <a:chExt cx="12192000" cy="685800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70000">
                  <a:srgbClr val="7b33a3">
                    <a:alpha val="80000"/>
                  </a:srgbClr>
                </a:gs>
                <a:gs pos="30000">
                  <a:srgbClr val="8f38a4">
                    <a:alpha val="80000"/>
                  </a:srgbClr>
                </a:gs>
                <a:gs pos="100000">
                  <a:srgbClr val="5429a8">
                    <a:alpha val="90000"/>
                  </a:srgbClr>
                </a:gs>
                <a:gs pos="0">
                  <a:schemeClr val="accent4">
                    <a:lumMod val="60000"/>
                    <a:lumOff val="40000"/>
                    <a:alpha val="9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53440" y="3361451"/>
              <a:ext cx="3076500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>
                  <a:solidFill>
                    <a:schemeClr val="bg1"/>
                  </a:solidFill>
                </a:rPr>
                <a:t>프로젝트 개요</a:t>
              </a:r>
              <a:endParaRPr lang="en-US" altLang="ko-KR" sz="3600">
                <a:solidFill>
                  <a:schemeClr val="bg1"/>
                </a:solidFill>
              </a:endParaRPr>
            </a:p>
          </p:txBody>
        </p:sp>
        <p:cxnSp>
          <p:nvCxnSpPr>
            <p:cNvPr id="8" name="직선 연결선 7"/>
            <p:cNvCxnSpPr/>
            <p:nvPr/>
          </p:nvCxnSpPr>
          <p:spPr>
            <a:xfrm>
              <a:off x="724356" y="2733040"/>
              <a:ext cx="1775004" cy="0"/>
            </a:xfrm>
            <a:prstGeom prst="line">
              <a:avLst/>
            </a:prstGeom>
            <a:ln>
              <a:solidFill>
                <a:schemeClr val="accent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853440" y="2865120"/>
              <a:ext cx="856785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>
                  <a:solidFill>
                    <a:schemeClr val="bg1"/>
                  </a:solidFill>
                </a:rPr>
                <a:t>Part 2 </a:t>
              </a:r>
              <a:endParaRPr lang="ko-KR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9" name="오디오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920992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개요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124611" y="1317072"/>
            <a:ext cx="39427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600">
                <a:solidFill>
                  <a:schemeClr val="accent6">
                    <a:lumMod val="75000"/>
                  </a:schemeClr>
                </a:solidFill>
              </a:rPr>
              <a:t>주제</a:t>
            </a:r>
            <a:endParaRPr lang="en-US" altLang="ko-KR" sz="3600" b="1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046540" y="4785020"/>
            <a:ext cx="409891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600" b="1">
                <a:solidFill>
                  <a:schemeClr val="accent6">
                    <a:lumMod val="75000"/>
                  </a:schemeClr>
                </a:solidFill>
              </a:rPr>
              <a:t>미디어 플레이어</a:t>
            </a:r>
            <a:endParaRPr lang="ko-KR" altLang="en-US" sz="3600" b="1">
              <a:solidFill>
                <a:schemeClr val="accent6">
                  <a:lumMod val="75000"/>
                </a:schemeClr>
              </a:solidFill>
            </a:endParaRPr>
          </a:p>
          <a:p>
            <a:pPr algn="ctr">
              <a:defRPr/>
            </a:pPr>
            <a:r>
              <a:rPr lang="en-US" altLang="ko-KR" sz="2400" b="1">
                <a:solidFill>
                  <a:schemeClr val="accent6">
                    <a:lumMod val="75000"/>
                  </a:schemeClr>
                </a:solidFill>
              </a:rPr>
              <a:t>-OneHand Player-</a:t>
            </a:r>
            <a:endParaRPr lang="ko-KR" altLang="en-US" sz="2400" b="1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651688" y="1993853"/>
            <a:ext cx="4888624" cy="2679279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920992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개요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178560" y="1482531"/>
            <a:ext cx="394277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200" b="1">
                <a:solidFill>
                  <a:schemeClr val="accent6">
                    <a:lumMod val="75000"/>
                  </a:schemeClr>
                </a:solidFill>
              </a:rPr>
              <a:t>개발 배경</a:t>
            </a:r>
            <a:endParaRPr lang="en-US" altLang="ko-KR" sz="2200" b="1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48067" y="2355815"/>
            <a:ext cx="9103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b="1">
                <a:solidFill>
                  <a:schemeClr val="accent6">
                    <a:lumMod val="75000"/>
                  </a:schemeClr>
                </a:solidFill>
              </a:rPr>
              <a:t>영상 재생과 관련한 다양한 편의 기능 제공</a:t>
            </a:r>
            <a:endParaRPr lang="ko-KR" altLang="en-US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48067" y="3325703"/>
            <a:ext cx="9103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b="1">
                <a:solidFill>
                  <a:schemeClr val="accent6">
                    <a:lumMod val="75000"/>
                  </a:schemeClr>
                </a:solidFill>
              </a:rPr>
              <a:t>영상의 소장 및 관리 용이 </a:t>
            </a:r>
            <a:endParaRPr lang="ko-KR" altLang="en-US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48067" y="4295591"/>
            <a:ext cx="9103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b="1">
                <a:solidFill>
                  <a:schemeClr val="accent6">
                    <a:lumMod val="75000"/>
                  </a:schemeClr>
                </a:solidFill>
              </a:rPr>
              <a:t>썸네일 등을 이용한 다양한 추가기능 제공</a:t>
            </a:r>
            <a:endParaRPr lang="ko-KR" altLang="en-US" b="1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8" name="오디오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920992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개요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280237" y="1369644"/>
            <a:ext cx="39427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</a:rPr>
              <a:t>개발 환경</a:t>
            </a:r>
            <a:endParaRPr lang="en-US" altLang="ko-KR" sz="2400" b="1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716623" y="2125155"/>
            <a:ext cx="338490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 b="1">
                <a:solidFill>
                  <a:schemeClr val="accent6">
                    <a:lumMod val="75000"/>
                  </a:schemeClr>
                </a:solidFill>
              </a:rPr>
              <a:t>Visual Studio 2019</a:t>
            </a:r>
            <a:endParaRPr lang="ko-KR" altLang="en-US" sz="3200" b="1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388723" y="3083942"/>
            <a:ext cx="2040707" cy="2078941"/>
          </a:xfrm>
          <a:prstGeom prst="rect">
            <a:avLst/>
          </a:prstGeom>
        </p:spPr>
      </p:pic>
      <p:pic>
        <p:nvPicPr>
          <p:cNvPr id="3074" name="Picture 2" descr="WPF] WPF란? — 씨앤텍시스템즈 기술블로그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439498" y="1888273"/>
            <a:ext cx="3065597" cy="3081453"/>
          </a:xfrm>
          <a:prstGeom prst="rect">
            <a:avLst/>
          </a:prstGeom>
          <a:noFill/>
        </p:spPr>
      </p:pic>
      <p:pic>
        <p:nvPicPr>
          <p:cNvPr id="6146" name="Picture 2" descr="NuGet 및 .NET 라이브러리 | Microsoft Docs"/>
          <p:cNvPicPr>
            <a:picLocks noChangeAspect="1" noChangeArrowheads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795769" y="4702676"/>
            <a:ext cx="2131289" cy="648027"/>
          </a:xfrm>
          <a:prstGeom prst="rect">
            <a:avLst/>
          </a:prstGeom>
          <a:noFill/>
        </p:spPr>
      </p:pic>
      <p:pic>
        <p:nvPicPr>
          <p:cNvPr id="9" name="오디오 8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 rotWithShape="1"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pattFill prst="pct30">
          <a:fgClr>
            <a:schemeClr val="accent1"/>
          </a:fgClr>
          <a:bgClr>
            <a:srgbClr val="6c2fa4"/>
          </a:bgClr>
        </a:patt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178560" y="1086300"/>
            <a:ext cx="107213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78428" y="397679"/>
            <a:ext cx="2920992" cy="61555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40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개요</a:t>
            </a:r>
            <a:endParaRPr lang="ko-KR" altLang="en-US" sz="3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1088"/>
            <a:ext cx="590867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595351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>
            <a:off x="759934" y="91440"/>
            <a:ext cx="113826" cy="113826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178560" y="1260973"/>
            <a:ext cx="34605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b="1">
                <a:solidFill>
                  <a:schemeClr val="accent6">
                    <a:lumMod val="75000"/>
                  </a:schemeClr>
                </a:solidFill>
              </a:rPr>
              <a:t>미디어 플레이어 기능</a:t>
            </a:r>
            <a:endParaRPr lang="en-US" altLang="ko-KR" sz="2400" b="1"/>
          </a:p>
        </p:txBody>
      </p:sp>
      <p:sp>
        <p:nvSpPr>
          <p:cNvPr id="15" name="타원 14"/>
          <p:cNvSpPr/>
          <p:nvPr/>
        </p:nvSpPr>
        <p:spPr>
          <a:xfrm>
            <a:off x="266185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30768" y="91440"/>
            <a:ext cx="113826" cy="11382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48067" y="1960038"/>
            <a:ext cx="44886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sz="2000" b="1">
                <a:solidFill>
                  <a:schemeClr val="accent6">
                    <a:lumMod val="75000"/>
                  </a:schemeClr>
                </a:solidFill>
              </a:rPr>
              <a:t>영상 재생 기능</a:t>
            </a:r>
            <a:endParaRPr lang="ko-KR" altLang="en-US" sz="20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68946" y="4189768"/>
            <a:ext cx="46775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sz="2000" b="1">
                <a:solidFill>
                  <a:schemeClr val="accent6">
                    <a:lumMod val="75000"/>
                  </a:schemeClr>
                </a:solidFill>
              </a:rPr>
              <a:t>북마크 기능</a:t>
            </a:r>
            <a:endParaRPr lang="ko-KR" altLang="en-US" sz="20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78428" y="2435442"/>
            <a:ext cx="504793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마우스 컨트롤</a:t>
            </a:r>
            <a:r>
              <a:rPr lang="en-US" altLang="ko-KR" sz="1600" b="1">
                <a:solidFill>
                  <a:schemeClr val="accent6">
                    <a:lumMod val="75000"/>
                  </a:schemeClr>
                </a:solidFill>
              </a:rPr>
              <a:t>(</a:t>
            </a: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시간</a:t>
            </a:r>
            <a:r>
              <a:rPr lang="en-US" altLang="ko-KR" sz="1600" b="1">
                <a:solidFill>
                  <a:schemeClr val="accent6">
                    <a:lumMod val="75000"/>
                  </a:schemeClr>
                </a:solidFill>
              </a:rPr>
              <a:t>&amp;</a:t>
            </a: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볼륨</a:t>
            </a:r>
            <a:r>
              <a:rPr lang="en-US" altLang="ko-KR" sz="1600" b="1">
                <a:solidFill>
                  <a:schemeClr val="accent6">
                    <a:lumMod val="75000"/>
                  </a:schemeClr>
                </a:solidFill>
              </a:rPr>
              <a:t>)</a:t>
            </a: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키보드 컨트롤</a:t>
            </a:r>
            <a:r>
              <a:rPr lang="en-US" altLang="ko-KR" sz="1600" b="1">
                <a:solidFill>
                  <a:schemeClr val="accent6">
                    <a:lumMod val="75000"/>
                  </a:schemeClr>
                </a:solidFill>
              </a:rPr>
              <a:t>(</a:t>
            </a: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시간</a:t>
            </a:r>
            <a:r>
              <a:rPr lang="en-US" altLang="ko-KR" sz="1600" b="1">
                <a:solidFill>
                  <a:schemeClr val="accent6">
                    <a:lumMod val="75000"/>
                  </a:schemeClr>
                </a:solidFill>
              </a:rPr>
              <a:t>&amp;</a:t>
            </a: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볼륨</a:t>
            </a:r>
            <a:r>
              <a:rPr lang="en-US" altLang="ko-KR" sz="1600" b="1">
                <a:solidFill>
                  <a:schemeClr val="accent6">
                    <a:lumMod val="75000"/>
                  </a:schemeClr>
                </a:solidFill>
              </a:rPr>
              <a:t>)</a:t>
            </a: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화면 크기조절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반복 재생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전체화면 지원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78428" y="4651433"/>
            <a:ext cx="504793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시간 지정 저장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지정저장 해 놓은 시간대 플레이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영상 하나당 </a:t>
            </a:r>
            <a:r>
              <a:rPr lang="en-US" altLang="ko-KR" sz="1600" b="1">
                <a:solidFill>
                  <a:schemeClr val="accent6">
                    <a:lumMod val="75000"/>
                  </a:schemeClr>
                </a:solidFill>
              </a:rPr>
              <a:t>10</a:t>
            </a: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개까지 지원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535843" y="1960038"/>
            <a:ext cx="44886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sz="2000" b="1">
                <a:solidFill>
                  <a:schemeClr val="accent6">
                    <a:lumMod val="75000"/>
                  </a:schemeClr>
                </a:solidFill>
              </a:rPr>
              <a:t>영상 리스트 기능</a:t>
            </a:r>
            <a:endParaRPr lang="ko-KR" altLang="en-US" sz="20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766204" y="2435442"/>
            <a:ext cx="504793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영상 리스트에서 영상 검색기능 제공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하위 폴더들까지 관리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영상에 평점 부여 가능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이름</a:t>
            </a:r>
            <a:r>
              <a:rPr lang="en-US" altLang="ko-KR" sz="1600" b="1">
                <a:solidFill>
                  <a:schemeClr val="accent6">
                    <a:lumMod val="75000"/>
                  </a:schemeClr>
                </a:solidFill>
              </a:rPr>
              <a:t>or</a:t>
            </a: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평점 순 정렬 가능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영상의 삭제 및 변경 용이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535841" y="4189768"/>
            <a:ext cx="46775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>
                <a:solidFill>
                  <a:schemeClr val="accent6">
                    <a:lumMod val="75000"/>
                  </a:schemeClr>
                </a:solidFill>
              </a:rPr>
              <a:t>- </a:t>
            </a:r>
            <a:r>
              <a:rPr lang="ko-KR" altLang="en-US" sz="2000" b="1">
                <a:solidFill>
                  <a:schemeClr val="accent6">
                    <a:lumMod val="75000"/>
                  </a:schemeClr>
                </a:solidFill>
              </a:rPr>
              <a:t>기타 기능</a:t>
            </a:r>
            <a:endParaRPr lang="ko-KR" altLang="en-US" sz="2000" b="1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766204" y="4651433"/>
            <a:ext cx="504793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영상 썸네일 변경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기능 </a:t>
            </a:r>
            <a:r>
              <a:rPr lang="en-US" altLang="ko-KR" sz="1600" b="1">
                <a:solidFill>
                  <a:schemeClr val="accent6">
                    <a:lumMod val="75000"/>
                  </a:schemeClr>
                </a:solidFill>
              </a:rPr>
              <a:t>ON&amp;OFF </a:t>
            </a: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지원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시간대별 썸네일 지원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r>
              <a:rPr lang="ko-KR" altLang="en-US" sz="1600" b="1">
                <a:solidFill>
                  <a:schemeClr val="accent6">
                    <a:lumMod val="75000"/>
                  </a:schemeClr>
                </a:solidFill>
              </a:rPr>
              <a:t>등</a:t>
            </a: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Tx/>
              <a:buChar char="-"/>
              <a:defRPr/>
            </a:pPr>
            <a:endParaRPr lang="ko-KR" altLang="en-US" sz="1600" b="1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8" name="오디오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200615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8c66c8"/>
      </a:accent1>
      <a:accent2>
        <a:srgbClr val="f7a2e1"/>
      </a:accent2>
      <a:accent3>
        <a:srgbClr val="b85cef"/>
      </a:accent3>
      <a:accent4>
        <a:srgbClr val="6f16b5"/>
      </a:accent4>
      <a:accent5>
        <a:srgbClr val="96008c"/>
      </a:accent5>
      <a:accent6>
        <a:srgbClr val="3949a0"/>
      </a:accent6>
      <a:hlink>
        <a:srgbClr val="3f3f3f"/>
      </a:hlink>
      <a:folHlink>
        <a:srgbClr val="3f3f3f"/>
      </a:folHlink>
    </a:clrScheme>
    <a:fontScheme name="200615">
      <a:majorFont>
        <a:latin typeface="Arial Nova"/>
        <a:ea typeface="나눔스퀘어 Extra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464</ep:Words>
  <ep:PresentationFormat>와이드스크린</ep:PresentationFormat>
  <ep:Paragraphs>140</ep:Paragraphs>
  <ep:Slides>21</ep:Slides>
  <ep:Notes>7</ep:Notes>
  <ep:TotalTime>0</ep:TotalTime>
  <ep:HiddenSlides>0</ep:HiddenSlides>
  <ep:MMClips>21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ep:HeadingPairs>
  <ep:TitlesOfParts>
    <vt:vector size="22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2020-06-08T02:16:33.000</dcterms:created>
  <dc:creator>Yu Saebyeol</dc:creator>
  <cp:lastModifiedBy>alzhx</cp:lastModifiedBy>
  <dcterms:modified xsi:type="dcterms:W3CDTF">2021-12-08T02:12:52.473</dcterms:modified>
  <cp:revision>241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